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1" r:id="rId4"/>
    <p:sldId id="320" r:id="rId5"/>
    <p:sldId id="259" r:id="rId6"/>
    <p:sldId id="326" r:id="rId7"/>
    <p:sldId id="257" r:id="rId8"/>
    <p:sldId id="261" r:id="rId9"/>
    <p:sldId id="262" r:id="rId10"/>
    <p:sldId id="263" r:id="rId11"/>
    <p:sldId id="264" r:id="rId12"/>
    <p:sldId id="323" r:id="rId13"/>
    <p:sldId id="327" r:id="rId14"/>
    <p:sldId id="318" r:id="rId15"/>
    <p:sldId id="260" r:id="rId16"/>
    <p:sldId id="319" r:id="rId17"/>
    <p:sldId id="265" r:id="rId18"/>
    <p:sldId id="324" r:id="rId19"/>
    <p:sldId id="328" r:id="rId20"/>
    <p:sldId id="307" r:id="rId21"/>
    <p:sldId id="304" r:id="rId22"/>
    <p:sldId id="309" r:id="rId23"/>
    <p:sldId id="310" r:id="rId24"/>
    <p:sldId id="311" r:id="rId25"/>
    <p:sldId id="312" r:id="rId26"/>
    <p:sldId id="313" r:id="rId27"/>
    <p:sldId id="325" r:id="rId28"/>
    <p:sldId id="329" r:id="rId29"/>
    <p:sldId id="314" r:id="rId30"/>
    <p:sldId id="315" r:id="rId31"/>
    <p:sldId id="316" r:id="rId32"/>
    <p:sldId id="317" r:id="rId33"/>
    <p:sldId id="344" r:id="rId34"/>
    <p:sldId id="345" r:id="rId35"/>
    <p:sldId id="346" r:id="rId36"/>
    <p:sldId id="347" r:id="rId37"/>
    <p:sldId id="330" r:id="rId38"/>
    <p:sldId id="331" r:id="rId39"/>
    <p:sldId id="332" r:id="rId40"/>
    <p:sldId id="338" r:id="rId41"/>
    <p:sldId id="333" r:id="rId42"/>
    <p:sldId id="334" r:id="rId43"/>
    <p:sldId id="342" r:id="rId44"/>
    <p:sldId id="340" r:id="rId45"/>
    <p:sldId id="335" r:id="rId46"/>
    <p:sldId id="336" r:id="rId47"/>
    <p:sldId id="337" r:id="rId48"/>
    <p:sldId id="343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295" r:id="rId59"/>
    <p:sldId id="381" r:id="rId60"/>
    <p:sldId id="431" r:id="rId61"/>
    <p:sldId id="432" r:id="rId62"/>
    <p:sldId id="440" r:id="rId63"/>
    <p:sldId id="268" r:id="rId64"/>
    <p:sldId id="441" r:id="rId65"/>
    <p:sldId id="269" r:id="rId66"/>
    <p:sldId id="442" r:id="rId67"/>
    <p:sldId id="267" r:id="rId68"/>
    <p:sldId id="270" r:id="rId69"/>
    <p:sldId id="297" r:id="rId70"/>
    <p:sldId id="443" r:id="rId71"/>
    <p:sldId id="271" r:id="rId72"/>
    <p:sldId id="272" r:id="rId73"/>
    <p:sldId id="273" r:id="rId74"/>
    <p:sldId id="274" r:id="rId75"/>
    <p:sldId id="298" r:id="rId76"/>
    <p:sldId id="444" r:id="rId77"/>
    <p:sldId id="275" r:id="rId78"/>
    <p:sldId id="276" r:id="rId79"/>
    <p:sldId id="278" r:id="rId80"/>
    <p:sldId id="279" r:id="rId81"/>
    <p:sldId id="479" r:id="rId82"/>
    <p:sldId id="280" r:id="rId83"/>
    <p:sldId id="282" r:id="rId84"/>
    <p:sldId id="283" r:id="rId85"/>
    <p:sldId id="300" r:id="rId86"/>
    <p:sldId id="480" r:id="rId87"/>
    <p:sldId id="513" r:id="rId88"/>
    <p:sldId id="285" r:id="rId89"/>
    <p:sldId id="517" r:id="rId90"/>
    <p:sldId id="286" r:id="rId91"/>
    <p:sldId id="525" r:id="rId92"/>
    <p:sldId id="292" r:id="rId93"/>
    <p:sldId id="522" r:id="rId94"/>
    <p:sldId id="287" r:id="rId95"/>
    <p:sldId id="512" r:id="rId96"/>
    <p:sldId id="543" r:id="rId9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Monti" userId="9314931f-fff5-4840-9887-e8148bb4fb4d" providerId="ADAL" clId="{67314501-A4F1-4FA8-8008-B81539CBA8DE}"/>
    <pc:docChg chg="modSld">
      <pc:chgData name="Luca Monti" userId="9314931f-fff5-4840-9887-e8148bb4fb4d" providerId="ADAL" clId="{67314501-A4F1-4FA8-8008-B81539CBA8DE}" dt="2025-02-01T10:42:55.574" v="108" actId="1076"/>
      <pc:docMkLst>
        <pc:docMk/>
      </pc:docMkLst>
      <pc:sldChg chg="modSp mod">
        <pc:chgData name="Luca Monti" userId="9314931f-fff5-4840-9887-e8148bb4fb4d" providerId="ADAL" clId="{67314501-A4F1-4FA8-8008-B81539CBA8DE}" dt="2025-02-01T10:40:22.510" v="92" actId="20577"/>
        <pc:sldMkLst>
          <pc:docMk/>
          <pc:sldMk cId="1224092873" sldId="256"/>
        </pc:sldMkLst>
        <pc:spChg chg="mod">
          <ac:chgData name="Luca Monti" userId="9314931f-fff5-4840-9887-e8148bb4fb4d" providerId="ADAL" clId="{67314501-A4F1-4FA8-8008-B81539CBA8DE}" dt="2025-02-01T10:40:22.510" v="92" actId="20577"/>
          <ac:spMkLst>
            <pc:docMk/>
            <pc:sldMk cId="1224092873" sldId="256"/>
            <ac:spMk id="3" creationId="{FDDFA2C5-33A7-B5A6-3886-91FEA307D1A0}"/>
          </ac:spMkLst>
        </pc:spChg>
        <pc:spChg chg="mod">
          <ac:chgData name="Luca Monti" userId="9314931f-fff5-4840-9887-e8148bb4fb4d" providerId="ADAL" clId="{67314501-A4F1-4FA8-8008-B81539CBA8DE}" dt="2025-02-01T10:40:05.107" v="72" actId="20577"/>
          <ac:spMkLst>
            <pc:docMk/>
            <pc:sldMk cId="1224092873" sldId="256"/>
            <ac:spMk id="8" creationId="{29C56D27-EB51-8B79-828F-1B413D696DCE}"/>
          </ac:spMkLst>
        </pc:spChg>
      </pc:sldChg>
      <pc:sldChg chg="modSp mod">
        <pc:chgData name="Luca Monti" userId="9314931f-fff5-4840-9887-e8148bb4fb4d" providerId="ADAL" clId="{67314501-A4F1-4FA8-8008-B81539CBA8DE}" dt="2025-02-01T10:42:55.574" v="108" actId="1076"/>
        <pc:sldMkLst>
          <pc:docMk/>
          <pc:sldMk cId="4062135533" sldId="344"/>
        </pc:sldMkLst>
        <pc:picChg chg="mod">
          <ac:chgData name="Luca Monti" userId="9314931f-fff5-4840-9887-e8148bb4fb4d" providerId="ADAL" clId="{67314501-A4F1-4FA8-8008-B81539CBA8DE}" dt="2025-02-01T10:42:55.574" v="108" actId="1076"/>
          <ac:picMkLst>
            <pc:docMk/>
            <pc:sldMk cId="4062135533" sldId="344"/>
            <ac:picMk id="4" creationId="{51807C07-F176-25E0-966B-8EF601A0CE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70486-944A-22D4-76E6-C41FF5E74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8D2FDD-4B04-3538-845F-8269E943E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DBA49E-E8B0-9E10-DB75-52031153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A665C-486B-0109-0179-22C317B9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B58703-3193-7FB3-9D44-45133FE1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8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0743F-0311-ACB9-F29C-220D0226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FB0FD9-248B-5D32-F211-AD9B5A065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1C4F44-D5E7-7CFD-D4D5-3F44EF8B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7ED8C1-74EE-07EF-17A5-D47BF4AE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FF86C-E572-AD75-B345-BCD3D8BF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02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C7C923-F146-1CD8-4927-6CBAD1C48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0F472B-6898-5B72-2D6A-EF86727F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35B62-1BE6-82ED-308F-09BEC091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202C2F-9447-0D25-0A61-1E0450D6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365A6E-EA73-EC02-43D5-6698757A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9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D3F2E-67EC-87DC-E7EC-1AD8DE3F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C21ABB-7DF2-BE4D-F8F0-1BA21480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712188-78E8-F6B7-E21D-EA6057EF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C2B6C3-5C54-43D5-5433-6402A1F5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A1EAAB-3DE0-DF2F-4CC6-4255D2DB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1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3547F-7DF4-F439-D1F0-D976A92B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8CC396-7B99-AD3C-FA20-5364290F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755D15-662E-0CC9-1A3F-F0F24353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51119-F3FD-906E-76AA-8668D135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409DC2-B240-90EA-BEA8-E6E0F550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25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4F90D-2EAC-67B3-49D3-09535044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4B6F8-B07F-A2F2-FF13-4E9CB7DE4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DC341F-C3BB-ACF2-82B8-32C2242B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39EF20-7564-C2E7-2B30-B614E3D9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A43DDB-F8B5-6074-5AEA-7180F2AA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DBE414-62E0-F018-CE41-71DA0F0C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32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F0476-10CA-A2CA-28E7-C06197EC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E80706-30F6-7EE8-7A36-12A6F19FA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882ECC-ACC6-77BD-F3C1-405E9089C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FFDF95-6801-2A88-6278-37F59C6AE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1197B2-1583-1E45-5608-6AD40207B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373FB19-3B66-3141-0A02-59D45A0F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64EF778-4AEF-1D0E-A19B-25811602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0C555B-260E-87EC-61A2-485DB6E9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6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30E50-C020-4837-D35A-8D37197C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EA2148-9338-7BF7-2F30-CA1672ED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5CB5AF-E075-3143-54FC-76AB47D2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EE1E5A-952D-E474-E151-24008B35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2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AB86F8-D95B-EFD2-2C69-A7B2BE36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7579C3-B51E-368A-4C4E-6921FCFC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43F3A-E967-BD55-12AD-38C6FA34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62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D147E3-77BE-6C25-18CA-7DB2D9A8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8A3EBC-288D-B239-5CCD-30187788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81BB83-BF5E-BCB8-EE1F-5981E692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088493-D105-7ADB-B1D2-6A6EB3BE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A5F057-E1D1-9EDB-86D1-497A1E6E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DC49C4-E310-2335-6E11-2CA8256C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19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DDBE6-F282-3117-B029-0BBCB3F7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4845312-007C-64DF-4B0A-AA564B6E2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1ED9E0-E897-B333-52B4-A4726DF98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D27F0F-6392-9244-2447-E0EF2896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46EA23-CDAB-78EC-6FAD-40A7D28D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1C913F-4196-FF27-0558-B72F59B7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9297CA-2D15-DC68-2922-86C350F4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18FABA-7F79-4F35-FF68-E42833606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C3656B-4576-DB61-3B72-B78F2E442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7348-9736-4767-BE1B-ED5EA0E0D1EB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507886-397B-1454-7B54-A049C8207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CEE96-53D1-31C3-C2CD-23D9CBF95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9F5E-EE58-4C41-8D4D-B01FC73E7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7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DDFA2C5-33A7-B5A6-3886-91FEA307D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8990"/>
            <a:ext cx="9144000" cy="1293519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Orientatore / Tutor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Esperto di metodo / Responsabile della Certificazione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Esperto di settore / Assessor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9A1308-1FF5-4ECF-7CA8-6CBC8D59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98" y="147763"/>
            <a:ext cx="5400040" cy="165354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41B7F9C-8D72-AB58-61A5-5B7E0395F823}"/>
              </a:ext>
            </a:extLst>
          </p:cNvPr>
          <p:cNvCxnSpPr/>
          <p:nvPr/>
        </p:nvCxnSpPr>
        <p:spPr>
          <a:xfrm>
            <a:off x="2650435" y="1987825"/>
            <a:ext cx="708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E2E9665-6A0A-9A93-D5C9-5F90540B18F7}"/>
              </a:ext>
            </a:extLst>
          </p:cNvPr>
          <p:cNvCxnSpPr/>
          <p:nvPr/>
        </p:nvCxnSpPr>
        <p:spPr>
          <a:xfrm>
            <a:off x="2665587" y="5294242"/>
            <a:ext cx="708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>
            <a:extLst>
              <a:ext uri="{FF2B5EF4-FFF2-40B4-BE49-F238E27FC236}">
                <a16:creationId xmlns:a16="http://schemas.microsoft.com/office/drawing/2014/main" id="{29C56D27-EB51-8B79-828F-1B413D696DCE}"/>
              </a:ext>
            </a:extLst>
          </p:cNvPr>
          <p:cNvSpPr txBox="1">
            <a:spLocks/>
          </p:cNvSpPr>
          <p:nvPr/>
        </p:nvSpPr>
        <p:spPr>
          <a:xfrm>
            <a:off x="0" y="1920263"/>
            <a:ext cx="1219200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CORSO SULLA INDIVIDUAZIONE, VALIDAZIONE E CERTIFICAZIONE DELLE COMPETENZE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22D4B16-7AC2-9FBA-27FD-9C0D359B6582}"/>
              </a:ext>
            </a:extLst>
          </p:cNvPr>
          <p:cNvSpPr/>
          <p:nvPr/>
        </p:nvSpPr>
        <p:spPr>
          <a:xfrm>
            <a:off x="5711687" y="5495976"/>
            <a:ext cx="3895502" cy="9578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17145">
              <a:lnSpc>
                <a:spcPct val="125000"/>
              </a:lnSpc>
            </a:pPr>
            <a:r>
              <a:rPr lang="it-IT" sz="1000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Project  </a:t>
            </a:r>
            <a:r>
              <a:rPr lang="it-IT" sz="1000" b="1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“Talenti Latenti Skills </a:t>
            </a:r>
            <a:r>
              <a:rPr lang="it-IT" sz="1000" b="1" dirty="0" err="1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validation</a:t>
            </a:r>
            <a:r>
              <a:rPr lang="it-IT" sz="1000" b="1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000" b="1" dirty="0" err="1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enables</a:t>
            </a:r>
            <a:r>
              <a:rPr lang="it-IT" sz="1000" b="1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job placement on </a:t>
            </a:r>
            <a:r>
              <a:rPr lang="it-IT" sz="1000" b="1" dirty="0" err="1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neurodiversity</a:t>
            </a:r>
            <a:r>
              <a:rPr lang="it-IT" sz="1000" b="1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it-IT" sz="1000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 </a:t>
            </a:r>
          </a:p>
          <a:p>
            <a:pPr marR="17145">
              <a:lnSpc>
                <a:spcPct val="125000"/>
              </a:lnSpc>
            </a:pPr>
            <a:r>
              <a:rPr lang="it-IT" sz="1000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2021-1-IT02-KA220-ADU-000026989</a:t>
            </a:r>
            <a:endParaRPr lang="it-IT" sz="10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">
              <a:lnSpc>
                <a:spcPct val="125000"/>
              </a:lnSpc>
            </a:pPr>
            <a:r>
              <a:rPr lang="it-IT" sz="1000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Erasmus Plus Program KA220 - </a:t>
            </a:r>
            <a:r>
              <a:rPr lang="it-IT" sz="1000" dirty="0" err="1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Cooperation</a:t>
            </a:r>
            <a:r>
              <a:rPr lang="it-IT" sz="1000" dirty="0">
                <a:solidFill>
                  <a:srgbClr val="00518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partnership 2021</a:t>
            </a:r>
            <a:endParaRPr lang="it-IT" sz="10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hap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271571-FF9A-F5B5-51E1-ED63F598A1B6}"/>
              </a:ext>
            </a:extLst>
          </p:cNvPr>
          <p:cNvPicPr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811" y="5495976"/>
            <a:ext cx="2760345" cy="57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09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6B98967-7C67-54C5-C847-B0D453B9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8819FA-E4DF-50F9-B569-07CAF111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1453666"/>
            <a:ext cx="11370365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0.3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LA SOCIETÀ DELLA CONOSCENZA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9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0430A-1FB2-A89A-64F1-298E54DC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La società della conoscenza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2CA2A9-3BD9-E2C7-79FC-D505BA84B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 società contemporanea la conoscenza è una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chiave di cittadinanza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Il lavoro, la vita quotidiana, le relazioni sono permeate e ricche di contenuti tecnologici, comunicativi, normativi.</a:t>
            </a: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conoscenza non è però uno strumento di protezione ma è anche la chiave per 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crescita personale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per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l’espressione di sé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per la realizzazione del proprio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benessere in relazione con gli altri.</a:t>
            </a:r>
            <a:endParaRPr lang="it-IT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13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790E8-36DC-AC93-6616-6EDCDCAA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689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Conoscenza e sistema economico e sociale</a:t>
            </a:r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D495AE-908F-5959-C26D-CE664B4AC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252"/>
            <a:ext cx="10515600" cy="5304812"/>
          </a:xfrm>
        </p:spPr>
      </p:pic>
    </p:spTree>
    <p:extLst>
      <p:ext uri="{BB962C8B-B14F-4D97-AF65-F5344CB8AC3E}">
        <p14:creationId xmlns:p14="http://schemas.microsoft.com/office/powerpoint/2010/main" val="106666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E9028-ED08-2D15-F4DB-9775A795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Utilità delle competenze per le organizzazioni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5E9912-30D1-6029-F711-C2852A82A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trasparenza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portabilità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computabilità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patrimonio di competenze di ciascun cittadino sono al centro dell’architettura che sostiene la certificazione di competenze che l’Europa ha proposto come strumento di politica per il capitale umano.</a:t>
            </a: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certificazione è lo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strumento di lettura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consente di riconoscere e allo stesso tempo di programmare attività di formazione così come di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abilitare l’utilizzo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delle competenze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 processi delle organizzazioni.</a:t>
            </a:r>
            <a:endParaRPr lang="it-IT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93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790E8-36DC-AC93-6616-6EDCDCAA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742"/>
            <a:ext cx="10515600" cy="85897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Le competenze  </a:t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B65290-8590-3792-7879-D299AF89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8677"/>
            <a:ext cx="10303412" cy="5078198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F5091E-8BA5-387A-FB84-73767ACD3A54}"/>
              </a:ext>
            </a:extLst>
          </p:cNvPr>
          <p:cNvSpPr txBox="1"/>
          <p:nvPr/>
        </p:nvSpPr>
        <p:spPr>
          <a:xfrm>
            <a:off x="5592417" y="278296"/>
            <a:ext cx="5549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La loro utilità nel sistema della gestione delle risorse umane e politiche del lavoro</a:t>
            </a:r>
          </a:p>
        </p:txBody>
      </p:sp>
    </p:spTree>
    <p:extLst>
      <p:ext uri="{BB962C8B-B14F-4D97-AF65-F5344CB8AC3E}">
        <p14:creationId xmlns:p14="http://schemas.microsoft.com/office/powerpoint/2010/main" val="89812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DEC95-48B3-78B9-89B4-FFC4DF53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01A74-1C7E-B9EB-FE93-BAC40887F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19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3666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0.4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LE COMPETENZE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30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22A8-95CC-6CF8-5B9E-3CDFA8D9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Il percorso sulla certificazione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73B34-F089-1436-7709-62ECD889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proponente: CEQF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 un’associazione che promuove la certificazione come strumento abilitante per lo sviluppo delle risorse umane.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Questo percorso è rivolto a persone che sono interessate ad operare come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Orientatore/Tutor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esperto di settore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la valutazione e </a:t>
            </a:r>
            <a:r>
              <a:rPr lang="it-I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Responsabile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processo </a:t>
            </a:r>
            <a:r>
              <a:rPr lang="it-I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certificazione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percorso è articolato in videolezioni brevi, materiali di supporto, test di passaggio tra moduli.</a:t>
            </a: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431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0BA1AF19-E294-E35D-FE9C-9277A27A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19081F-20AF-44F9-B31D-D726163C544A}" type="slidenum">
              <a:rPr lang="it-IT" altLang="en-US">
                <a:latin typeface="Garamond" panose="02020404030301010803" pitchFamily="18" charset="0"/>
              </a:rPr>
              <a:pPr eaLnBrk="1" hangingPunct="1"/>
              <a:t>20</a:t>
            </a:fld>
            <a:endParaRPr lang="it-IT" altLang="en-US">
              <a:latin typeface="Garamond" panose="02020404030301010803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C2A62EC-05CE-C3EB-13B3-2DD04EC4B3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8713" y="468346"/>
            <a:ext cx="8001000" cy="1216025"/>
          </a:xfrm>
        </p:spPr>
        <p:txBody>
          <a:bodyPr anchor="b"/>
          <a:lstStyle/>
          <a:p>
            <a:pPr eaLnBrk="1" hangingPunct="1"/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IL FATTORE UMANO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C6DFD23-A378-5E53-9CE4-A980C9A2DF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38469" y="2107739"/>
            <a:ext cx="9568069" cy="45561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 cosa fa veramente la </a:t>
            </a:r>
          </a:p>
          <a:p>
            <a:pPr marL="0" indent="0" algn="just">
              <a:buNone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differenza tra le imprese? </a:t>
            </a:r>
          </a:p>
          <a:p>
            <a:pPr marL="0" indent="0" algn="just">
              <a:buNone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L’idea e la sua realizzazione.</a:t>
            </a:r>
          </a:p>
          <a:p>
            <a:pPr marL="0" indent="0" algn="just">
              <a:buNone/>
              <a:defRPr/>
            </a:pPr>
            <a:endParaRPr lang="it-IT" altLang="it-IT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 le risorse, quella variabile è la risorsa umana. Questa si compone di: volontà, creatività, competenza.</a:t>
            </a:r>
          </a:p>
          <a:p>
            <a:pPr marL="0" indent="0" algn="just">
              <a:buNone/>
              <a:defRPr/>
            </a:pPr>
            <a:endParaRPr lang="it-IT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L’imprenditore, i soci, i collaboratori, i fornitori compongono questa risorsa.</a:t>
            </a: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D4118524-B722-DFFE-777F-88D5481C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40" y="220933"/>
            <a:ext cx="3390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6BDE53-AF0A-B315-1C54-20D89A2511AA}"/>
              </a:ext>
            </a:extLst>
          </p:cNvPr>
          <p:cNvSpPr txBox="1"/>
          <p:nvPr/>
        </p:nvSpPr>
        <p:spPr>
          <a:xfrm>
            <a:off x="-92764" y="-49949"/>
            <a:ext cx="553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Dal percorso su: Bilancio di Competenze</a:t>
            </a:r>
          </a:p>
          <a:p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di Luca Monti CEQF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9497FA42-50A0-FE75-96B8-4C46579FD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it-IT" sz="5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 RISORSE UMANE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E894BD-A212-49D5-2A22-AD75EE58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223778"/>
            <a:ext cx="11635407" cy="5493039"/>
          </a:xfrm>
          <a:prstGeom prst="rect">
            <a:avLst/>
          </a:prstGeom>
        </p:spPr>
      </p:pic>
      <p:sp>
        <p:nvSpPr>
          <p:cNvPr id="23" name="Segnaposto numero diapositiva 5">
            <a:extLst>
              <a:ext uri="{FF2B5EF4-FFF2-40B4-BE49-F238E27FC236}">
                <a16:creationId xmlns:a16="http://schemas.microsoft.com/office/drawing/2014/main" id="{9106D815-95A4-2C80-8B79-4DB434DE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938BD49E-6B11-423A-A915-CCC6848A28A9}" type="slidenum">
              <a:rPr lang="en-US" alt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21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bigliettodavisita, grafica vettoriale&#10;&#10;Descrizione generata automaticamente">
            <a:extLst>
              <a:ext uri="{FF2B5EF4-FFF2-40B4-BE49-F238E27FC236}">
                <a16:creationId xmlns:a16="http://schemas.microsoft.com/office/drawing/2014/main" id="{3CD16BC5-532B-F79B-DEA1-498445D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190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E250A5-7A5F-7658-7CBF-AAE74F7A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762"/>
            <a:ext cx="11929402" cy="6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54FF443-C089-101D-1BE4-C0C493A3B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8C7A1-2CCD-D31C-85FF-32E171989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0"/>
            <a:ext cx="12037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7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6516FF-3D30-C568-0308-EB237FFE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68812"/>
            <a:ext cx="11830928" cy="6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2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3666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0.5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I PROFILI E LE COMPETENZE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613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248063F-3CCD-C93D-815B-7BE59D2A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7"/>
            <a:ext cx="11816862" cy="6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22A8-95CC-6CF8-5B9E-3CDFA8D9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Articolazione del percorso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73B34-F089-1436-7709-62ECD889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784"/>
            <a:ext cx="10515600" cy="42190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corso è diviso in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articolazioni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certificazione: regole, norme, procedure, strumenti;</a:t>
            </a:r>
          </a:p>
          <a:p>
            <a:pPr marL="514350" indent="-51435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Accoglienza e individuazione (Evidenze e Dossier);</a:t>
            </a:r>
          </a:p>
          <a:p>
            <a:pPr marL="514350" indent="-51435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Valutazione (Messa in trasparenza);</a:t>
            </a:r>
          </a:p>
          <a:p>
            <a:pPr marL="514350" indent="-51435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Validazione e certificazione.</a:t>
            </a:r>
          </a:p>
          <a:p>
            <a:pPr marL="514350" indent="-51435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32AE5D-7824-7B40-7FD5-808C09C5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02" y="0"/>
            <a:ext cx="2979219" cy="29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78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EC07DA-15CF-4F2F-BC51-92C82968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52809"/>
            <a:ext cx="11873132" cy="6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98C9E5-B97A-3E9F-04F7-C71D2B768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5190"/>
            <a:ext cx="1171838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3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863D51B-9AA8-AC4A-8AD8-D2E1073A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71857"/>
            <a:ext cx="11493303" cy="6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EBE27-0063-DD20-D46E-3B614C6B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D7A79-BF44-2250-8989-7F7E206F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51807C07-F176-25E0-966B-8EF601A0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925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213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" y="2010257"/>
            <a:ext cx="11370365" cy="2387600"/>
          </a:xfrm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2.1 Regole e Leggi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IL DECRETO LEGISLATIVO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13/2013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188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0753FE6-5309-E174-6EB9-D68232CC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2700" b="1" dirty="0">
                <a:solidFill>
                  <a:srgbClr val="FFFFFF"/>
                </a:solidFill>
              </a:rPr>
              <a:t>13/2012 introduce gli elementi su cui costruire un sistema di certificazione delle competenze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40E001-06D1-0550-8004-CB238B25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07" y="728871"/>
            <a:ext cx="8313593" cy="61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36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0753FE6-5309-E174-6EB9-D68232CC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2500" b="1">
                <a:solidFill>
                  <a:srgbClr val="FFFFFF"/>
                </a:solidFill>
              </a:rPr>
              <a:t>13/2012 introduce </a:t>
            </a:r>
            <a:r>
              <a:rPr lang="it-IT" sz="2500" b="1" u="sng">
                <a:solidFill>
                  <a:srgbClr val="FFFFFF"/>
                </a:solidFill>
              </a:rPr>
              <a:t>il diritto personale </a:t>
            </a:r>
            <a:r>
              <a:rPr lang="it-IT" sz="2500" b="1">
                <a:solidFill>
                  <a:srgbClr val="FFFFFF"/>
                </a:solidFill>
              </a:rPr>
              <a:t>al riconoscimento e valorizzazione delle competenze comunque acquisite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8A0D66-499E-40FB-4848-6906282C6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30" y="640080"/>
            <a:ext cx="621526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0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73BCF-E157-DE16-ECF5-A2831894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Le tre fasi della certificazione italiana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52F9AF-A565-B279-13E6-5CE8E10AA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9489"/>
            <a:ext cx="8305800" cy="654851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28AED07-D5E9-EB20-5A7F-2350167FEEE4}"/>
              </a:ext>
            </a:extLst>
          </p:cNvPr>
          <p:cNvSpPr/>
          <p:nvPr/>
        </p:nvSpPr>
        <p:spPr>
          <a:xfrm>
            <a:off x="9805182" y="309489"/>
            <a:ext cx="2386818" cy="1026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438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19BA2-FDDF-F25A-009E-D722E1D2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Il Repertorio nazionale Titoli per competenze</a:t>
            </a: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e livelli EQF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7677814-FC5C-30B8-88A5-A30D092CE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07" y="725186"/>
            <a:ext cx="8313593" cy="613281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778B34-F90D-B7CB-76B0-CA657BE167F2}"/>
              </a:ext>
            </a:extLst>
          </p:cNvPr>
          <p:cNvSpPr/>
          <p:nvPr/>
        </p:nvSpPr>
        <p:spPr>
          <a:xfrm>
            <a:off x="9805182" y="1322363"/>
            <a:ext cx="2386818" cy="12199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366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3365F-CDD5-4297-AB6E-E7A74A47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Il processo di certificazione della legge nazionale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EB984F1-61F6-9029-E7DC-34DBDEDC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78" y="1"/>
            <a:ext cx="5609493" cy="68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22A8-95CC-6CF8-5B9E-3CDFA8D9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 certificazione di competenze: cos’è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73B34-F089-1436-7709-62ECD889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L’imparare non è solo il frutto della formazione iniziale e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formazione non è il solo modo di imparare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certificazione è lo strumento che riconosce questo processo di crescita e lo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rende evidente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attraverso un linguaggio comprensibile sulla base di repertori comuni. </a:t>
            </a: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certificazione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competenze è uno strumento che introduce, nell’ambito della gestione e sviluppo delle risorse umane, l’elemento della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certezza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326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7AD65-EEA1-03F5-0681-F8CD1705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770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051" y="2090876"/>
            <a:ext cx="11370365" cy="23876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2.2 FARE ORDINE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REPERTORI E PROCEDURE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2015 – 2018 - 2021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544" y="435114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614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BCF3E-D098-2111-FE9E-5E61DFE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Fare ordine nel sistema e tra le fonti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7211EDE-E012-47E3-79A9-B3D030E8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9" y="37473"/>
            <a:ext cx="6164433" cy="67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9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4AFC8-46DC-4DE6-80DE-3F3B0D30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Raccordo tra quadri regionali e quadri nazionali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4C634C-F949-B134-6CB9-34617AB59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3" y="171161"/>
            <a:ext cx="7888499" cy="638438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D439B0B-A01C-324D-61D9-AD95C29D8357}"/>
              </a:ext>
            </a:extLst>
          </p:cNvPr>
          <p:cNvSpPr/>
          <p:nvPr/>
        </p:nvSpPr>
        <p:spPr>
          <a:xfrm>
            <a:off x="10813774" y="728869"/>
            <a:ext cx="1179444" cy="9276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441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2A773-A1A3-19C8-6063-52510613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71162"/>
            <a:ext cx="3248025" cy="237114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QUADRO NAZIONALE QUALIFICHE Raccordi ed elementi comuni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2CDE947-01C0-8851-684F-7575790F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6" y="640080"/>
            <a:ext cx="8105774" cy="621792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4165580-FE63-6F1C-D6D1-7304426B8138}"/>
              </a:ext>
            </a:extLst>
          </p:cNvPr>
          <p:cNvSpPr/>
          <p:nvPr/>
        </p:nvSpPr>
        <p:spPr>
          <a:xfrm>
            <a:off x="9791114" y="6217920"/>
            <a:ext cx="2400886" cy="64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C9C035E-BE57-D5B0-2430-A9C6F63106ED}"/>
              </a:ext>
            </a:extLst>
          </p:cNvPr>
          <p:cNvSpPr/>
          <p:nvPr/>
        </p:nvSpPr>
        <p:spPr>
          <a:xfrm>
            <a:off x="9650437" y="1169350"/>
            <a:ext cx="2541563" cy="4029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477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981E0E-5129-AD4A-3B0D-5888AA26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Livelli comuni</a:t>
            </a: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delle competenze</a:t>
            </a: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(da 1 a 4)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6CD1B5C-7A9C-88C7-2FA0-59D513AB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-4972"/>
            <a:ext cx="8223006" cy="686297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022045D-C7E6-CBE0-9B1E-7E5BA56AF237}"/>
              </a:ext>
            </a:extLst>
          </p:cNvPr>
          <p:cNvSpPr/>
          <p:nvPr/>
        </p:nvSpPr>
        <p:spPr>
          <a:xfrm>
            <a:off x="3878407" y="6658710"/>
            <a:ext cx="5603218" cy="1992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702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F24F2-A407-33F7-9F72-36985BAD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Livelli comuni delle competenze  (da 5 a 8)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1B25739-37F1-770A-E3CF-2E23EFF9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76" y="649464"/>
            <a:ext cx="8130524" cy="603269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8FBD010-BEF8-FE09-3AF1-695C9650CCC4}"/>
              </a:ext>
            </a:extLst>
          </p:cNvPr>
          <p:cNvSpPr/>
          <p:nvPr/>
        </p:nvSpPr>
        <p:spPr>
          <a:xfrm>
            <a:off x="9017391" y="6330462"/>
            <a:ext cx="4023360" cy="527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102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3C69F-6EB6-FADE-72FC-D65458AC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Le soft skills</a:t>
            </a:r>
            <a:endParaRPr lang="it-IT" sz="3200" dirty="0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D41CA9-0B96-D5AF-03C2-5BCF82C1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05" y="16837"/>
            <a:ext cx="6775938" cy="68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8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44B73-49C6-4DFA-C438-8FC0CD0B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Le Linee Guida</a:t>
            </a: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2021</a:t>
            </a:r>
            <a:br>
              <a:rPr lang="it-IT" sz="3200" dirty="0">
                <a:solidFill>
                  <a:srgbClr val="FFFFFF"/>
                </a:solidFill>
              </a:rPr>
            </a:b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- indicatori</a:t>
            </a: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- repertori</a:t>
            </a:r>
            <a:br>
              <a:rPr lang="it-IT" sz="32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- raccordi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2650F5-6639-7103-2C7A-A2A5217F9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23" y="209422"/>
            <a:ext cx="7658275" cy="64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47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-17936"/>
            <a:ext cx="9978887" cy="751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22A8-95CC-6CF8-5B9E-3CDFA8D9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 certificazione di competenze: a cosa serve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73B34-F089-1436-7709-62ECD889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Propone - da parte di un soggetto terzo accreditato e riconosciuto - un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accertamento, una valutazione, una conferma che può applicarsi alla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formazione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 e selezione del personale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gestione delle risorse umane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ricchezza e la complessità di quanto si accumula nelle esperienze di vita richiede che si individuino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strumenti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servizi</a:t>
            </a:r>
            <a:r>
              <a:rPr lang="it-I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 di esprimere e confermare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competenze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costituiscono il bagaglio di ciascuno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partecipare alla società della conoscenza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276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3" y="1957249"/>
            <a:ext cx="11370365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PRESENTAZIONE GENERALE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3.1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401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22A8-95CC-6CF8-5B9E-3CDFA8D9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La certificazione in concreto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73B34-F089-1436-7709-62ECD889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Propone - da parte di un soggetto terzo accreditato e riconosciuto - un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accertamento, una valutazione, una conferma che può applicarsi alla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formazione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 e selezione del personale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alla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gestione delle risorse umane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ricchezza e la complessità di quanto si accumula nelle esperienze di vita richiede che si individuino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strumenti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servizi</a:t>
            </a:r>
            <a:r>
              <a:rPr lang="it-I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 di esprimere e confermare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competenze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costituiscono il bagaglio di ciascuno </a:t>
            </a:r>
            <a:r>
              <a:rPr lang="it-IT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partecipare alla società della conoscenza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059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81238C0-869B-1742-5165-449A6D8C8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-1"/>
            <a:ext cx="12304542" cy="686928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1F75A70-5BBD-5BE0-2947-1EE9ED509E63}"/>
              </a:ext>
            </a:extLst>
          </p:cNvPr>
          <p:cNvSpPr/>
          <p:nvPr/>
        </p:nvSpPr>
        <p:spPr>
          <a:xfrm>
            <a:off x="0" y="3551583"/>
            <a:ext cx="3975652" cy="3306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58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ED8215-D90B-E4EE-2D17-ED2D3EE9C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" y="34091"/>
            <a:ext cx="11493305" cy="6823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39B65E6-DAEB-5B45-6993-B62ECF31A228}"/>
              </a:ext>
            </a:extLst>
          </p:cNvPr>
          <p:cNvSpPr/>
          <p:nvPr/>
        </p:nvSpPr>
        <p:spPr>
          <a:xfrm>
            <a:off x="9197009" y="2345636"/>
            <a:ext cx="2358887" cy="218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15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D46F65E-CDAA-8D5B-B51F-C782BD2C8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8" y="-1"/>
            <a:ext cx="11260460" cy="6788995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4BF1C739-D878-AAB4-4F5E-B8492EC2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400" y="-1608192"/>
            <a:ext cx="13004800" cy="97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4877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229849" cy="71818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6621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-449745"/>
            <a:ext cx="108535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B8C04B1-074F-2ED2-2ABC-4861B7D9EC0B}"/>
              </a:ext>
            </a:extLst>
          </p:cNvPr>
          <p:cNvSpPr/>
          <p:nvPr/>
        </p:nvSpPr>
        <p:spPr>
          <a:xfrm>
            <a:off x="8958469" y="5579164"/>
            <a:ext cx="3604591" cy="127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114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4" y="-190500"/>
            <a:ext cx="10813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D1E9457-E382-6D58-A5DB-49AB81DA884C}"/>
              </a:ext>
            </a:extLst>
          </p:cNvPr>
          <p:cNvSpPr/>
          <p:nvPr/>
        </p:nvSpPr>
        <p:spPr>
          <a:xfrm>
            <a:off x="9183756" y="5486401"/>
            <a:ext cx="2822713" cy="161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336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24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" y="2154238"/>
            <a:ext cx="11370365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LE FASI DEL SERVIZIO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3.2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7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3666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0.2 L’APPRENDIMENTO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489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17141"/>
            <a:ext cx="9117496" cy="6843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620A49-2FED-F6AB-A16C-5FF78E38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2" y="0"/>
            <a:ext cx="10681504" cy="6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2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-285675"/>
            <a:ext cx="10991850" cy="7229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D4DBD85-4EB1-9048-2118-A561BA266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" y="226705"/>
            <a:ext cx="10710511" cy="6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89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-331304"/>
            <a:ext cx="10535478" cy="7297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DC94810-DE74-5EDD-F17D-06FBF5F6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4" y="304823"/>
            <a:ext cx="10495170" cy="62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74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-275927"/>
            <a:ext cx="10376453" cy="6936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DDE102-8E7B-A685-FD01-ECD44930B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7" y="228600"/>
            <a:ext cx="111415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7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EE7AC35-443D-34F8-E7F6-E7F0D6A8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0" y="242048"/>
            <a:ext cx="10917419" cy="63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1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75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790E8-36DC-AC93-6616-6EDCDCAA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-328889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L’apprendimento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312E931-0BC5-B2BF-DC96-37CFDA1FC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" y="868772"/>
            <a:ext cx="11859194" cy="593599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286973-2A1D-58FC-1EBA-66913864ABB9}"/>
              </a:ext>
            </a:extLst>
          </p:cNvPr>
          <p:cNvSpPr txBox="1"/>
          <p:nvPr/>
        </p:nvSpPr>
        <p:spPr>
          <a:xfrm>
            <a:off x="5738193" y="-39756"/>
            <a:ext cx="6535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Da: Corso su Certificazione di Competenze di INAPP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6740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051" y="2755345"/>
            <a:ext cx="11370365" cy="23876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IL SISTEMA NAZIONALE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3.3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954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40F3D53-8B48-207D-C983-9700CD576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4" y="-1"/>
            <a:ext cx="10663328" cy="65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5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AFACDE-29A7-EE93-55AD-646E9C98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1" y="281449"/>
            <a:ext cx="10484775" cy="622292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58BD614-D730-6D0C-FFD2-10EA8C15FB27}"/>
              </a:ext>
            </a:extLst>
          </p:cNvPr>
          <p:cNvSpPr/>
          <p:nvPr/>
        </p:nvSpPr>
        <p:spPr>
          <a:xfrm>
            <a:off x="8468139" y="5965222"/>
            <a:ext cx="3975652" cy="61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4866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E7A965-3023-824E-E813-34670AEF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" y="498386"/>
            <a:ext cx="10429229" cy="56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23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46445C6-573D-AFB5-6731-0943FEB5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5" y="396860"/>
            <a:ext cx="10602949" cy="63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71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085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3" y="2316163"/>
            <a:ext cx="11370365" cy="23876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UTILIZZARE IL QUADRO NAZIONALE DELLE QUALIFICAZIONI REGIONALI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3.4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697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4A2F20B-8703-0B0F-2987-5BEBD6D6B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2" y="80889"/>
            <a:ext cx="10946427" cy="671577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5292582-63DC-BD12-5897-595FAD53AD79}"/>
              </a:ext>
            </a:extLst>
          </p:cNvPr>
          <p:cNvSpPr/>
          <p:nvPr/>
        </p:nvSpPr>
        <p:spPr>
          <a:xfrm>
            <a:off x="8587408" y="3551583"/>
            <a:ext cx="3975652" cy="3306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B16C63B-38E0-B0BC-C3AC-A32F6ACD0B92}"/>
              </a:ext>
            </a:extLst>
          </p:cNvPr>
          <p:cNvSpPr/>
          <p:nvPr/>
        </p:nvSpPr>
        <p:spPr>
          <a:xfrm>
            <a:off x="7765774" y="5645426"/>
            <a:ext cx="3975652" cy="113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94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E2930E-8D9E-20B0-C5B1-8C3038F6A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9" y="-1"/>
            <a:ext cx="10772634" cy="68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47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AD79A2-76BB-B99F-ED6C-46872DFD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2" y="0"/>
            <a:ext cx="10776959" cy="67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57EBAE-D9BB-AAC3-01A0-3F934B624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12035"/>
            <a:ext cx="12284765" cy="7070035"/>
          </a:xfrm>
        </p:spPr>
      </p:pic>
    </p:spTree>
    <p:extLst>
      <p:ext uri="{BB962C8B-B14F-4D97-AF65-F5344CB8AC3E}">
        <p14:creationId xmlns:p14="http://schemas.microsoft.com/office/powerpoint/2010/main" val="14883674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5850CFC-0300-644A-AAFA-88EB74B9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7" y="0"/>
            <a:ext cx="11018309" cy="67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822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0"/>
            <a:ext cx="11065565" cy="67321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E6C2286-03F9-7326-AD46-12B9D4DC900F}"/>
              </a:ext>
            </a:extLst>
          </p:cNvPr>
          <p:cNvSpPr/>
          <p:nvPr/>
        </p:nvSpPr>
        <p:spPr>
          <a:xfrm>
            <a:off x="7951304" y="6016487"/>
            <a:ext cx="3975652" cy="71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C984708-31D2-72EE-0202-2B7557F3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237249"/>
            <a:ext cx="10944665" cy="65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56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6E59A9E-4BE3-99FA-3043-053FFD07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70340"/>
            <a:ext cx="11211951" cy="67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054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4B44DAB-EE40-0B39-3810-AFFC894F6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4" y="84408"/>
            <a:ext cx="10735410" cy="67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351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823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A3825-1643-4169-8E9D-8189F38E0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1453665"/>
            <a:ext cx="11370365" cy="348939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Il SISTEMA NAZIONALE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DI CERTIFICAZIONE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3.5. riassunto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FEC56B-332B-833D-3E23-02328C3F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660401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CORSO CERTIFICAZIONE DI COMPETENZE</a:t>
            </a:r>
          </a:p>
          <a:p>
            <a:r>
              <a:rPr lang="it-IT" dirty="0">
                <a:solidFill>
                  <a:srgbClr val="002060"/>
                </a:solidFill>
              </a:rPr>
              <a:t>www.ceqf.org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C8E70F-3642-13C6-C201-2DED305E3446}"/>
              </a:ext>
            </a:extLst>
          </p:cNvPr>
          <p:cNvGrpSpPr/>
          <p:nvPr/>
        </p:nvGrpSpPr>
        <p:grpSpPr>
          <a:xfrm>
            <a:off x="3705469" y="5582127"/>
            <a:ext cx="5457825" cy="1152525"/>
            <a:chOff x="0" y="0"/>
            <a:chExt cx="5457825" cy="1152525"/>
          </a:xfrm>
        </p:grpSpPr>
        <p:pic>
          <p:nvPicPr>
            <p:cNvPr id="5" name="Immagine 4" descr="erasmus plus">
              <a:extLst>
                <a:ext uri="{FF2B5EF4-FFF2-40B4-BE49-F238E27FC236}">
                  <a16:creationId xmlns:a16="http://schemas.microsoft.com/office/drawing/2014/main" id="{1045461E-AAEA-1D83-97D5-AD6F6098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7765" cy="11525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6" name="Casella di testo 2">
              <a:extLst>
                <a:ext uri="{FF2B5EF4-FFF2-40B4-BE49-F238E27FC236}">
                  <a16:creationId xmlns:a16="http://schemas.microsoft.com/office/drawing/2014/main" id="{B2E28A81-C601-894C-F6B9-841385BE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75" y="0"/>
              <a:ext cx="2952750" cy="1151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 b="1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“Talenti Latenti Skills validation enables job placement on neurodiversity”</a:t>
              </a: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2021-1-IT02-KA220-ADU-000026989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Erasmus Plus Program KA220 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7780" algn="just">
                <a:lnSpc>
                  <a:spcPct val="120000"/>
                </a:lnSpc>
              </a:pPr>
              <a:r>
                <a:rPr lang="en-GB" sz="1000">
                  <a:solidFill>
                    <a:srgbClr val="003D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Cooperation partnership 2021</a:t>
              </a:r>
              <a:endParaRPr lang="it-IT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844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59026"/>
            <a:ext cx="11158330" cy="7460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8E47B81-2449-C855-9BE2-691635F76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6" y="152477"/>
            <a:ext cx="10474814" cy="658268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CB5DE38-2F4A-CD94-F64F-552154ADD1DA}"/>
              </a:ext>
            </a:extLst>
          </p:cNvPr>
          <p:cNvSpPr/>
          <p:nvPr/>
        </p:nvSpPr>
        <p:spPr>
          <a:xfrm>
            <a:off x="8428383" y="5390068"/>
            <a:ext cx="3975652" cy="1345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069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0"/>
            <a:ext cx="114896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7D5A57F-2AA3-378E-FF14-92E667E46953}"/>
              </a:ext>
            </a:extLst>
          </p:cNvPr>
          <p:cNvSpPr/>
          <p:nvPr/>
        </p:nvSpPr>
        <p:spPr>
          <a:xfrm>
            <a:off x="6573078" y="5618922"/>
            <a:ext cx="5194852" cy="123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286973-2A1D-58FC-1EBA-66913864ABB9}"/>
              </a:ext>
            </a:extLst>
          </p:cNvPr>
          <p:cNvSpPr txBox="1"/>
          <p:nvPr/>
        </p:nvSpPr>
        <p:spPr>
          <a:xfrm>
            <a:off x="9263270" y="1447252"/>
            <a:ext cx="20905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GGGGAAA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LLLLL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LLLL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LLLL</a:t>
            </a:r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05FD4D25-951E-4B02-56BE-E93A468F5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"/>
            <a:ext cx="12192000" cy="6839275"/>
          </a:xfrm>
        </p:spPr>
      </p:pic>
    </p:spTree>
    <p:extLst>
      <p:ext uri="{BB962C8B-B14F-4D97-AF65-F5344CB8AC3E}">
        <p14:creationId xmlns:p14="http://schemas.microsoft.com/office/powerpoint/2010/main" val="24060732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3A866E-132E-3356-43D3-1E2D3883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1" y="924941"/>
            <a:ext cx="10356018" cy="50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54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"/>
            <a:ext cx="1146809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2148515-0E1A-3926-7CC3-50DA9FDDFA24}"/>
              </a:ext>
            </a:extLst>
          </p:cNvPr>
          <p:cNvSpPr/>
          <p:nvPr/>
        </p:nvSpPr>
        <p:spPr>
          <a:xfrm>
            <a:off x="6983896" y="5353879"/>
            <a:ext cx="5817704" cy="161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655A77-4E67-D55E-1CF6-505F08F93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7" y="713163"/>
            <a:ext cx="10516325" cy="54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2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0"/>
            <a:ext cx="1102995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3A3CEC7-FE16-07B9-FE68-96C8818EA5A5}"/>
              </a:ext>
            </a:extLst>
          </p:cNvPr>
          <p:cNvSpPr/>
          <p:nvPr/>
        </p:nvSpPr>
        <p:spPr>
          <a:xfrm>
            <a:off x="6639339" y="5247860"/>
            <a:ext cx="5817704" cy="161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8000AF9-E0E6-5BC0-EABE-6053DD684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89" y="341403"/>
            <a:ext cx="9494022" cy="617519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89D105F-B383-17FB-F56E-8AAB6CA048AE}"/>
              </a:ext>
            </a:extLst>
          </p:cNvPr>
          <p:cNvSpPr/>
          <p:nvPr/>
        </p:nvSpPr>
        <p:spPr>
          <a:xfrm>
            <a:off x="6983896" y="6361043"/>
            <a:ext cx="5817704" cy="60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143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217909"/>
            <a:ext cx="10871201" cy="6422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741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1163</Words>
  <Application>Microsoft Office PowerPoint</Application>
  <PresentationFormat>Widescreen</PresentationFormat>
  <Paragraphs>168</Paragraphs>
  <Slides>96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96</vt:i4>
      </vt:variant>
    </vt:vector>
  </HeadingPairs>
  <TitlesOfParts>
    <vt:vector size="103" baseType="lpstr">
      <vt:lpstr>Arial</vt:lpstr>
      <vt:lpstr>Calibri</vt:lpstr>
      <vt:lpstr>Calibri Light</vt:lpstr>
      <vt:lpstr>Cambria</vt:lpstr>
      <vt:lpstr>Century Gothic</vt:lpstr>
      <vt:lpstr>Garamond</vt:lpstr>
      <vt:lpstr>Tema di Office</vt:lpstr>
      <vt:lpstr>Presentazione standard di PowerPoint</vt:lpstr>
      <vt:lpstr>Il percorso sulla certificazione</vt:lpstr>
      <vt:lpstr>Articolazione del percorso</vt:lpstr>
      <vt:lpstr>La certificazione di competenze: cos’è</vt:lpstr>
      <vt:lpstr>La certificazione di competenze: a cosa serve</vt:lpstr>
      <vt:lpstr>0.2 L’APPRENDIMENTO</vt:lpstr>
      <vt:lpstr>L’apprendimento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0.3  LA SOCIETÀ DELLA CONOSCENZA</vt:lpstr>
      <vt:lpstr>La società della conoscenza</vt:lpstr>
      <vt:lpstr>Conoscenza e sistema economico e sociale</vt:lpstr>
      <vt:lpstr>Utilità delle competenze per le organizzazioni</vt:lpstr>
      <vt:lpstr>Le competenze   </vt:lpstr>
      <vt:lpstr>Presentazione standard di PowerPoint</vt:lpstr>
      <vt:lpstr>0.4  LE COMPETENZE</vt:lpstr>
      <vt:lpstr>IL FATTORE UMANO</vt:lpstr>
      <vt:lpstr>LE RISORSE UMANE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0.5 I PROFILI E LE COMPETENZE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2.1 Regole e Leggi IL DECRETO LEGISLATIVO 13/2013</vt:lpstr>
      <vt:lpstr>13/2012 introduce gli elementi su cui costruire un sistema di certificazione delle competenze</vt:lpstr>
      <vt:lpstr>13/2012 introduce il diritto personale al riconoscimento e valorizzazione delle competenze comunque acquisite</vt:lpstr>
      <vt:lpstr>Le tre fasi della certificazione italiana</vt:lpstr>
      <vt:lpstr>Il Repertorio nazionale Titoli per competenze e livelli EQF</vt:lpstr>
      <vt:lpstr>Il processo di certificazione della legge nazionale</vt:lpstr>
      <vt:lpstr>Presentazione standard di PowerPoint</vt:lpstr>
      <vt:lpstr>2.2 FARE ORDINE REPERTORI E PROCEDURE 2015 – 2018 - 2021</vt:lpstr>
      <vt:lpstr>Fare ordine nel sistema e tra le fonti</vt:lpstr>
      <vt:lpstr>Raccordo tra quadri regionali e quadri nazionali</vt:lpstr>
      <vt:lpstr>QUADRO NAZIONALE QUALIFICHE Raccordi ed elementi comuni</vt:lpstr>
      <vt:lpstr>Livelli comuni delle competenze (da 1 a 4)</vt:lpstr>
      <vt:lpstr>Livelli comuni delle competenze  (da 5 a 8)</vt:lpstr>
      <vt:lpstr>Le soft skills</vt:lpstr>
      <vt:lpstr>Le Linee Guida 2021  - indicatori - repertori - raccordi</vt:lpstr>
      <vt:lpstr>Presentazione standard di PowerPoint</vt:lpstr>
      <vt:lpstr>PRESENTAZIONE GENERALE 3.1</vt:lpstr>
      <vt:lpstr>La certificazione in concreto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FASI DEL SERVIZIO 3.2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SISTEMA NAZIONALE 3.3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UTILIZZARE IL QUADRO NAZIONALE DELLE QUALIFICAZIONI REGIONALI 3.4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SISTEMA NAZIONALE DI CERTIFICAZIONE 3.5. riassunto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LA CERTIFICAZIONE DI COMPETENZE</dc:title>
  <dc:creator>Luca Monti</dc:creator>
  <cp:lastModifiedBy>Luca Monti</cp:lastModifiedBy>
  <cp:revision>12</cp:revision>
  <dcterms:created xsi:type="dcterms:W3CDTF">2023-02-13T06:00:42Z</dcterms:created>
  <dcterms:modified xsi:type="dcterms:W3CDTF">2025-02-23T08:40:55Z</dcterms:modified>
</cp:coreProperties>
</file>